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66" r:id="rId13"/>
    <p:sldId id="267" r:id="rId14"/>
    <p:sldId id="268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9E77ED"/>
    <a:srgbClr val="C80EA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88996-3D07-4390-92B0-26330E9666D7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30427-781A-4329-A0C8-D18342377B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C5C09-818F-413E-96F4-64131849DAD0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B9A1A-8476-4BAA-856E-F216CAE306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0BA60-F848-410F-B767-5685D303C24A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B66F96-D2BF-485D-A0BD-B92481FF43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5240E-516A-40CB-9914-9E29312D8041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14A58-DAB8-49D2-81E0-54136766C2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A87A9-4F0A-47E6-BC73-926F184A1BAB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A4A5C-B6D7-4494-9014-F734D30F53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C806A-288A-4E65-821D-F9FED81099B6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A8FC8-E1DB-4588-A3DD-0CEEB11DF2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E6837-C21A-49A0-B174-CDFEFE928CE4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69421-511E-44ED-9A70-42410CB0CB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44C37-1446-40D2-9D38-9D87FDADC63C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1792B-5BF7-4202-A471-B27E69A64B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2F132-B09C-4112-BC3A-FD567E6E40EB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E326C-E3D6-427D-8B13-DD1ACFFC3F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0750A-1B08-4480-864E-43C3D16ABD0D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FCE4A-EEA9-479B-8E9C-68136A8C47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AD27A-FE01-4629-9583-2B863E64E8E8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C88B6-F835-4D72-B25F-BED625DF8D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94536C1-80B8-4FA1-BA19-69FA2CAC7ACE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1F4CDA7-FFB8-4644-AACE-4E3FD2BF65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Законы </a:t>
            </a:r>
            <a:r>
              <a:rPr lang="ru-RU" dirty="0" err="1" smtClean="0"/>
              <a:t>Грегора</a:t>
            </a:r>
            <a:r>
              <a:rPr lang="ru-RU" dirty="0" smtClean="0"/>
              <a:t> Менделя</a:t>
            </a:r>
            <a:endParaRPr lang="ru-RU" dirty="0"/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395288" y="981075"/>
            <a:ext cx="8229600" cy="1008063"/>
          </a:xfrm>
        </p:spPr>
        <p:txBody>
          <a:bodyPr/>
          <a:lstStyle/>
          <a:p>
            <a:pPr algn="ctr" eaLnBrk="1" hangingPunct="1"/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880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8800" smtClean="0"/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4800" smtClean="0"/>
              <a:t>Изучить законы Г.Менделя.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Задачи:</a:t>
            </a: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ru-RU" sz="22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200" b="1" smtClean="0">
                <a:latin typeface="Times New Roman" pitchFamily="18" charset="0"/>
                <a:cs typeface="Times New Roman" pitchFamily="18" charset="0"/>
              </a:rPr>
              <a:t>Образовательная:</a:t>
            </a: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 Закрепить умения, навыки учащихся. 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- использовать полученные знания в конкретных ситуациях(при устных ответах, решении задач, выполнении тестовых  заданий). 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- выявить уровень усвоения приобретенных знаний.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b="1" smtClean="0">
                <a:latin typeface="Times New Roman" pitchFamily="18" charset="0"/>
                <a:cs typeface="Times New Roman" pitchFamily="18" charset="0"/>
              </a:rPr>
              <a:t>Развивающая:</a:t>
            </a: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 продолжить формирование умений и навыков по использованию генетической терминологии и символики; сравнивать; анализировать, делать выводы.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200" b="1" smtClean="0">
                <a:latin typeface="Times New Roman" pitchFamily="18" charset="0"/>
                <a:cs typeface="Times New Roman" pitchFamily="18" charset="0"/>
              </a:rPr>
              <a:t> Воспитывающая:</a:t>
            </a: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Формировать гуманное отношения к окружающим (умение  слушать товарищей, быть дисциплинированными, быть ответственными при выполнении</a:t>
            </a:r>
            <a:r>
              <a:rPr lang="ru-RU" sz="22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самостоятельной работы, быть требовательным к себе). Формировать нравственные качества личности.</a:t>
            </a:r>
          </a:p>
          <a:p>
            <a:pPr eaLnBrk="1" hangingPunct="1">
              <a:lnSpc>
                <a:spcPct val="80000"/>
              </a:lnSpc>
            </a:pPr>
            <a:endParaRPr lang="ru-RU" sz="22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ru-RU" sz="2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Беседа по вопросам:</a:t>
            </a:r>
          </a:p>
        </p:txBody>
      </p:sp>
      <p:sp>
        <p:nvSpPr>
          <p:cNvPr id="1638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lnSpc>
                <a:spcPct val="80000"/>
              </a:lnSpc>
              <a:buFont typeface="Wingdings 2" pitchFamily="18" charset="2"/>
              <a:buNone/>
            </a:pPr>
            <a:endParaRPr lang="ru-RU" sz="22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1. Как называются растения, которые  Г. Мендель использовал при скрещивании между собой?                            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2.Почему  Г.Мендель  для  экспериментов брал организмы, относящиеся к чистым линиям?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3.По какому признаку отличались друг от друга   растения?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4. Как называются  гибриды,  которые получены при скрещивании этих  растений? 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5. Что наблюдается при скрещивании двух гетерозиготных  потомков первого поколения между собой?</a:t>
            </a:r>
          </a:p>
          <a:p>
            <a:pPr eaLnBrk="1" hangingPunct="1">
              <a:lnSpc>
                <a:spcPct val="80000"/>
              </a:lnSpc>
            </a:pPr>
            <a:endParaRPr lang="ru-RU" sz="2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9E77ED"/>
                </a:solidFill>
              </a:rPr>
              <a:t>Первый закон Менделя.</a:t>
            </a:r>
          </a:p>
        </p:txBody>
      </p:sp>
      <p:sp>
        <p:nvSpPr>
          <p:cNvPr id="1741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179388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3200" b="1" smtClean="0">
                <a:solidFill>
                  <a:srgbClr val="C80EA0"/>
                </a:solidFill>
              </a:rPr>
              <a:t>Закон единообразия гибридов первого поколения:</a:t>
            </a:r>
            <a:r>
              <a:rPr lang="ru-RU" sz="3200" smtClean="0">
                <a:solidFill>
                  <a:srgbClr val="C80EA0"/>
                </a:solidFill>
              </a:rPr>
              <a:t> при скрещивании двух гомозиготных организмов, отличающихся друг от друга по одной паре альтернативных признаков, все первое поколение гибридов окажется единообразным и будет нести признак одного родителя. </a:t>
            </a:r>
          </a:p>
          <a:p>
            <a:pPr indent="179388" eaLnBrk="1" hangingPunct="1">
              <a:buFont typeface="Wingdings 2" pitchFamily="18" charset="2"/>
              <a:buNone/>
            </a:pPr>
            <a:endParaRPr lang="ru-RU" sz="3200" smtClean="0">
              <a:solidFill>
                <a:srgbClr val="C80E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C80EA0"/>
                </a:solidFill>
              </a:rPr>
              <a:t>Схема скрещивания</a:t>
            </a:r>
          </a:p>
        </p:txBody>
      </p:sp>
      <p:sp>
        <p:nvSpPr>
          <p:cNvPr id="1843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179388"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 желт                  зел</a:t>
            </a:r>
          </a:p>
          <a:p>
            <a:pPr indent="179388"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 Р:    ♀АА  ×  ♂аа</a:t>
            </a:r>
          </a:p>
          <a:p>
            <a:pPr indent="179388"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indent="179388"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 indent="179388"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 indent="179388" eaLnBrk="1" hangingPunct="1"/>
            <a:r>
              <a:rPr lang="en-US" smtClean="0"/>
              <a:t>G</a:t>
            </a:r>
            <a:r>
              <a:rPr lang="ru-RU" smtClean="0"/>
              <a:t>:         	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indent="179388" eaLnBrk="1" hangingPunct="1">
              <a:buFont typeface="Wingdings 2" pitchFamily="18" charset="2"/>
              <a:buNone/>
            </a:pPr>
            <a:r>
              <a:rPr lang="ru-RU" smtClean="0"/>
              <a:t/>
            </a:r>
            <a:br>
              <a:rPr lang="ru-RU" smtClean="0"/>
            </a:br>
            <a:r>
              <a:rPr lang="en-US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1:              Аа</a:t>
            </a:r>
          </a:p>
          <a:p>
            <a:pPr indent="179388"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	          желт.</a:t>
            </a:r>
            <a:endParaRPr lang="ru-RU" smtClean="0"/>
          </a:p>
        </p:txBody>
      </p:sp>
      <p:sp>
        <p:nvSpPr>
          <p:cNvPr id="4" name="Овал 3"/>
          <p:cNvSpPr/>
          <p:nvPr/>
        </p:nvSpPr>
        <p:spPr>
          <a:xfrm>
            <a:off x="1763713" y="4005263"/>
            <a:ext cx="647700" cy="57626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А</a:t>
            </a:r>
          </a:p>
        </p:txBody>
      </p:sp>
      <p:sp>
        <p:nvSpPr>
          <p:cNvPr id="5" name="Овал 4"/>
          <p:cNvSpPr/>
          <p:nvPr/>
        </p:nvSpPr>
        <p:spPr>
          <a:xfrm>
            <a:off x="2916238" y="4005263"/>
            <a:ext cx="647700" cy="57626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а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3132138" y="4652963"/>
            <a:ext cx="7143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195513" y="4652963"/>
            <a:ext cx="288925" cy="647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2771775" y="4652963"/>
            <a:ext cx="431800" cy="5762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921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3600" smtClean="0">
                <a:solidFill>
                  <a:srgbClr val="C80EA0"/>
                </a:solidFill>
                <a:latin typeface="Times New Roman" pitchFamily="18" charset="0"/>
                <a:cs typeface="Times New Roman" pitchFamily="18" charset="0"/>
              </a:rPr>
              <a:t>Преобладание у гибрида признака одного из родителей Мендель назвал доминированием, а признак </a:t>
            </a:r>
            <a:r>
              <a:rPr lang="ru-RU" sz="3600" b="1" smtClean="0">
                <a:solidFill>
                  <a:srgbClr val="C80EA0"/>
                </a:solidFill>
                <a:latin typeface="Times New Roman" pitchFamily="18" charset="0"/>
                <a:cs typeface="Times New Roman" pitchFamily="18" charset="0"/>
              </a:rPr>
              <a:t>доминантным</a:t>
            </a:r>
            <a:r>
              <a:rPr lang="ru-RU" sz="3600" smtClean="0">
                <a:solidFill>
                  <a:srgbClr val="C80EA0"/>
                </a:solidFill>
                <a:latin typeface="Times New Roman" pitchFamily="18" charset="0"/>
                <a:cs typeface="Times New Roman" pitchFamily="18" charset="0"/>
              </a:rPr>
              <a:t>, а противоположный, т.е. подавляемый- </a:t>
            </a:r>
            <a:r>
              <a:rPr lang="ru-RU" sz="3600" b="1" smtClean="0">
                <a:solidFill>
                  <a:srgbClr val="C80EA0"/>
                </a:solidFill>
                <a:latin typeface="Times New Roman" pitchFamily="18" charset="0"/>
                <a:cs typeface="Times New Roman" pitchFamily="18" charset="0"/>
              </a:rPr>
              <a:t>рецессивным</a:t>
            </a:r>
            <a:r>
              <a:rPr lang="ru-RU" sz="3600" smtClean="0">
                <a:solidFill>
                  <a:srgbClr val="C80E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endParaRPr lang="ru-RU" sz="3600" smtClean="0">
              <a:solidFill>
                <a:srgbClr val="C80E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Закон единообразия первого поколения</a:t>
            </a:r>
            <a:endParaRPr lang="ru-RU" dirty="0"/>
          </a:p>
        </p:txBody>
      </p:sp>
      <p:sp>
        <p:nvSpPr>
          <p:cNvPr id="2048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3600" b="1" i="1" smtClean="0">
                <a:latin typeface="Times New Roman" pitchFamily="18" charset="0"/>
                <a:cs typeface="Times New Roman" pitchFamily="18" charset="0"/>
              </a:rPr>
              <a:t>при скрещивании двух гомозиготных организмов, отличающихся по одной паре альтернативных признаков, все первое поколение будет единообразным и нести признак одного из родителей.</a:t>
            </a:r>
            <a:endParaRPr lang="ru-RU" sz="3600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36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150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49263" algn="ctr" eaLnBrk="1" hangingPunct="1">
              <a:buFont typeface="Wingdings 2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желт                          зел</a:t>
            </a:r>
          </a:p>
          <a:p>
            <a:pPr indent="449263" algn="ctr" eaLnBrk="1" hangingPunct="1">
              <a:buFont typeface="Wingdings 2" pitchFamily="18" charset="2"/>
              <a:buNone/>
            </a:pP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1:    ♀АА     ×     ♂аа </a:t>
            </a:r>
          </a:p>
          <a:p>
            <a:pPr indent="449263" algn="ctr" eaLnBrk="1" hangingPunct="1">
              <a:buFont typeface="Wingdings 2" pitchFamily="18" charset="2"/>
              <a:buNone/>
            </a:pPr>
            <a:r>
              <a:rPr lang="ru-RU" b="1" smtClean="0"/>
              <a:t/>
            </a:r>
            <a:br>
              <a:rPr lang="ru-RU" b="1" smtClean="0"/>
            </a:b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G:    	   </a:t>
            </a:r>
          </a:p>
          <a:p>
            <a:pPr indent="449263" algn="ctr" eaLnBrk="1" hangingPunct="1">
              <a:buFont typeface="Wingdings 2" pitchFamily="18" charset="2"/>
              <a:buNone/>
            </a:pPr>
            <a:endParaRPr lang="ru-RU" b="1" smtClean="0">
              <a:latin typeface="Times New Roman" pitchFamily="18" charset="0"/>
              <a:cs typeface="Times New Roman" pitchFamily="18" charset="0"/>
            </a:endParaRPr>
          </a:p>
          <a:p>
            <a:pPr indent="449263" algn="ctr" eaLnBrk="1" hangingPunct="1">
              <a:buFont typeface="Wingdings 2" pitchFamily="18" charset="2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2:   АА     Аа      Аа    аа</a:t>
            </a:r>
          </a:p>
          <a:p>
            <a:pPr indent="449263" algn="ctr" eaLnBrk="1" hangingPunct="1">
              <a:buFont typeface="Wingdings 2" pitchFamily="18" charset="2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            желт.          желт.         желт.      зел.</a:t>
            </a:r>
          </a:p>
          <a:p>
            <a:pPr indent="449263" eaLnBrk="1" hangingPunct="1">
              <a:buFont typeface="Wingdings 2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расщепление по генотипу: 1:2:1                           расщепление по фенотипу: 3:1 </a:t>
            </a:r>
          </a:p>
          <a:p>
            <a:pPr indent="449263" eaLnBrk="1" hangingPunct="1">
              <a:buFont typeface="Wingdings 2" pitchFamily="18" charset="2"/>
              <a:buNone/>
            </a:pPr>
            <a:endParaRPr lang="ru-RU" smtClean="0"/>
          </a:p>
        </p:txBody>
      </p:sp>
      <p:sp>
        <p:nvSpPr>
          <p:cNvPr id="4" name="Овал 3"/>
          <p:cNvSpPr/>
          <p:nvPr/>
        </p:nvSpPr>
        <p:spPr>
          <a:xfrm>
            <a:off x="1403350" y="3357563"/>
            <a:ext cx="360363" cy="35877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А</a:t>
            </a:r>
          </a:p>
        </p:txBody>
      </p:sp>
      <p:sp>
        <p:nvSpPr>
          <p:cNvPr id="5" name="Овал 4"/>
          <p:cNvSpPr/>
          <p:nvPr/>
        </p:nvSpPr>
        <p:spPr>
          <a:xfrm>
            <a:off x="1908175" y="3357563"/>
            <a:ext cx="360363" cy="35877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а</a:t>
            </a:r>
          </a:p>
        </p:txBody>
      </p:sp>
      <p:sp>
        <p:nvSpPr>
          <p:cNvPr id="6" name="Овал 5"/>
          <p:cNvSpPr/>
          <p:nvPr/>
        </p:nvSpPr>
        <p:spPr>
          <a:xfrm>
            <a:off x="2916238" y="3357563"/>
            <a:ext cx="287337" cy="431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А</a:t>
            </a:r>
          </a:p>
        </p:txBody>
      </p:sp>
      <p:sp>
        <p:nvSpPr>
          <p:cNvPr id="7" name="Овал 6"/>
          <p:cNvSpPr/>
          <p:nvPr/>
        </p:nvSpPr>
        <p:spPr>
          <a:xfrm>
            <a:off x="3348038" y="3429000"/>
            <a:ext cx="360362" cy="36036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а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1619250" y="3789363"/>
            <a:ext cx="144463" cy="647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1692275" y="3789363"/>
            <a:ext cx="935038" cy="5762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2124075" y="3716338"/>
            <a:ext cx="1276350" cy="7016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268538" y="3644900"/>
            <a:ext cx="1871662" cy="9001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1763713" y="3789363"/>
            <a:ext cx="1152525" cy="5032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3132138" y="3789363"/>
            <a:ext cx="360362" cy="647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3635375" y="3860800"/>
            <a:ext cx="504825" cy="5048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7" idx="3"/>
          </p:cNvCxnSpPr>
          <p:nvPr/>
        </p:nvCxnSpPr>
        <p:spPr>
          <a:xfrm flipH="1">
            <a:off x="2700338" y="3736975"/>
            <a:ext cx="700087" cy="6286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9E77ED"/>
                </a:solidFill>
              </a:rPr>
              <a:t>Второй закон Менделя:</a:t>
            </a:r>
          </a:p>
        </p:txBody>
      </p:sp>
      <p:sp>
        <p:nvSpPr>
          <p:cNvPr id="2253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ru-RU" i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mtClean="0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250825" y="2327275"/>
            <a:ext cx="8893175" cy="3444875"/>
          </a:xfrm>
          <a:prstGeom prst="rect">
            <a:avLst/>
          </a:prstGeom>
          <a:solidFill>
            <a:srgbClr val="CCFF66"/>
          </a:solidFill>
          <a:ln w="571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600" b="1">
                <a:solidFill>
                  <a:srgbClr val="C80EA0"/>
                </a:solidFill>
                <a:latin typeface="Times New Roman" pitchFamily="18" charset="0"/>
              </a:rPr>
              <a:t>Закон</a:t>
            </a:r>
            <a:r>
              <a:rPr lang="ru-RU" sz="3600">
                <a:solidFill>
                  <a:srgbClr val="C80EA0"/>
                </a:solidFill>
                <a:latin typeface="Times New Roman" pitchFamily="18" charset="0"/>
              </a:rPr>
              <a:t>  </a:t>
            </a:r>
            <a:r>
              <a:rPr lang="ru-RU" sz="3600" b="1">
                <a:solidFill>
                  <a:srgbClr val="C80EA0"/>
                </a:solidFill>
                <a:latin typeface="Times New Roman" pitchFamily="18" charset="0"/>
              </a:rPr>
              <a:t>расщепления</a:t>
            </a:r>
            <a:r>
              <a:rPr lang="ru-RU" sz="3600">
                <a:solidFill>
                  <a:srgbClr val="C80EA0"/>
                </a:solidFill>
                <a:latin typeface="Times New Roman" pitchFamily="18" charset="0"/>
              </a:rPr>
              <a:t>: при скрещивании двух геторозиготных потомков первого поколения между собой во втором поколении наблюдается расщепление в числовом отношении по фенотипу 3:1, по генотипу 1:2:1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Закон чистоты гамет.</a:t>
            </a:r>
          </a:p>
        </p:txBody>
      </p:sp>
      <p:sp>
        <p:nvSpPr>
          <p:cNvPr id="2355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Гаметы с генетической точки зрения чисты, т.е. несут только один ген из аллельной пары.</a:t>
            </a:r>
          </a:p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 Это было названо правилом  «чистоты гамет»: </a:t>
            </a:r>
            <a:r>
              <a:rPr lang="ru-RU" i="1" smtClean="0">
                <a:latin typeface="Times New Roman" pitchFamily="18" charset="0"/>
                <a:cs typeface="Times New Roman" pitchFamily="18" charset="0"/>
              </a:rPr>
              <a:t>при образовании половых клеток в каждую гаметы попадает только один ген из аллельной пары.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Обозначения:</a:t>
            </a:r>
          </a:p>
        </p:txBody>
      </p:sp>
      <p:sp>
        <p:nvSpPr>
          <p:cNvPr id="2457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444500" algn="just" eaLnBrk="1" hangingPunct="1">
              <a:lnSpc>
                <a:spcPts val="1663"/>
              </a:lnSpc>
              <a:tabLst>
                <a:tab pos="2312988" algn="l"/>
              </a:tabLst>
            </a:pP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А -  желтый цвет семени. </a:t>
            </a:r>
          </a:p>
          <a:p>
            <a:pPr indent="-444500" algn="just" eaLnBrk="1" hangingPunct="1">
              <a:lnSpc>
                <a:spcPts val="1663"/>
              </a:lnSpc>
              <a:tabLst>
                <a:tab pos="2312988" algn="l"/>
              </a:tabLst>
            </a:pP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а - зеленый цвет семени. </a:t>
            </a:r>
          </a:p>
          <a:p>
            <a:pPr indent="-444500" algn="just" eaLnBrk="1" hangingPunct="1">
              <a:lnSpc>
                <a:spcPts val="1663"/>
              </a:lnSpc>
              <a:tabLst>
                <a:tab pos="2312988" algn="l"/>
              </a:tabLst>
            </a:pP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В - гладкое семя, </a:t>
            </a:r>
          </a:p>
          <a:p>
            <a:pPr indent="-444500" algn="just" eaLnBrk="1" hangingPunct="1">
              <a:lnSpc>
                <a:spcPts val="1663"/>
              </a:lnSpc>
              <a:tabLst>
                <a:tab pos="2312988" algn="l"/>
              </a:tabLst>
            </a:pP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 - морщинистое семя. </a:t>
            </a:r>
          </a:p>
          <a:p>
            <a:pPr indent="-444500" algn="just" eaLnBrk="1" hangingPunct="1">
              <a:lnSpc>
                <a:spcPts val="1663"/>
              </a:lnSpc>
              <a:tabLst>
                <a:tab pos="2312988" algn="l"/>
              </a:tabLst>
            </a:pP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Р:    ААВВ  х       аа </a:t>
            </a: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-444500" algn="just" eaLnBrk="1" hangingPunct="1">
              <a:lnSpc>
                <a:spcPts val="1663"/>
              </a:lnSpc>
              <a:tabLst>
                <a:tab pos="2312988" algn="l"/>
              </a:tabLst>
            </a:pP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:     АВ                  </a:t>
            </a: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ab</a:t>
            </a:r>
            <a:endParaRPr lang="ru-RU" sz="3600" smtClean="0">
              <a:latin typeface="Times New Roman" pitchFamily="18" charset="0"/>
              <a:cs typeface="Times New Roman" pitchFamily="18" charset="0"/>
            </a:endParaRPr>
          </a:p>
          <a:p>
            <a:pPr indent="-444500" algn="just" eaLnBrk="1" hangingPunct="1">
              <a:lnSpc>
                <a:spcPts val="1663"/>
              </a:lnSpc>
              <a:tabLst>
                <a:tab pos="2312988" algn="l"/>
              </a:tabLst>
            </a:pP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1:          Аа В</a:t>
            </a: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  желт, гладк.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Закон независимого расщепления признаков:</a:t>
            </a:r>
          </a:p>
        </p:txBody>
      </p:sp>
      <p:sp>
        <p:nvSpPr>
          <p:cNvPr id="2560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b="1" smtClean="0"/>
              <a:t> </a:t>
            </a:r>
            <a:r>
              <a:rPr lang="ru-RU" sz="3200" b="1" smtClean="0">
                <a:solidFill>
                  <a:srgbClr val="C80EA0"/>
                </a:solidFill>
              </a:rPr>
              <a:t>при скрещивании двух гомозиготных организмов, отличающихся друг от друга по двум( и более) парам альтернативных признаков, гены и соответствующие им признаки наследуются независимо друг от друга и комбинируются во всех возможных сочетаниях. 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ru-RU" sz="3200" smtClean="0">
              <a:solidFill>
                <a:srgbClr val="C80E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Закон независимого комбинирования признаков:</a:t>
            </a:r>
            <a:endParaRPr lang="ru-RU" dirty="0"/>
          </a:p>
        </p:txBody>
      </p:sp>
      <p:sp>
        <p:nvSpPr>
          <p:cNvPr id="2662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При дигибридном скрещивании расщепление по каждой паре признаков у гибридов второго поколения идет независимо от других пар признаков и равно 3 : 1, как при моногибридном скрещивании.</a:t>
            </a:r>
          </a:p>
          <a:p>
            <a:pPr algn="just"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В XX в. генетики установили, что закон независимого комбинирования признаков справедлив только для тех случаев, когда гены, отвечающие за развитие непарных признаков (например, окраска и форма семян у гороха), находятся в разных негомологичных хромосомах.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Домашнее задание</a:t>
            </a:r>
          </a:p>
        </p:txBody>
      </p:sp>
      <p:sp>
        <p:nvSpPr>
          <p:cNvPr id="2765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Выучить все законы Менделя.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Задачи:</a:t>
            </a:r>
          </a:p>
        </p:txBody>
      </p:sp>
      <p:sp>
        <p:nvSpPr>
          <p:cNvPr id="2867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№1. </a:t>
            </a:r>
            <a:r>
              <a:rPr lang="ru-RU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У кроликов черная окраска меха доминирует над белой окраской. Рецессивным признаком является гладкий мех. Какое потомство будет получено при скрещивании черного мохнатого кролика, дигетерозиготного по обоим признакам, с черной гладкой крольчихой, гетерозиготной по первому признаку?</a:t>
            </a:r>
          </a:p>
          <a:p>
            <a:pPr eaLnBrk="1" hangingPunct="1"/>
            <a:endParaRPr lang="ru-RU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620713"/>
            <a:ext cx="8229600" cy="841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969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400" b="1" smtClean="0">
                <a:solidFill>
                  <a:schemeClr val="accent1"/>
                </a:solidFill>
              </a:rPr>
              <a:t>№2. </a:t>
            </a:r>
            <a:r>
              <a:rPr lang="ru-RU" sz="240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При скрещивании черного петуха без хохла с бурой хохлатой курицей все потомство оказалось черным и хохлатым. Определите генотипы родителей и потомства. Какие признаки являются доминантными? Какой процент бурых без хохла цыплят получится в результате скрещивания гибридов во втором поколении?</a:t>
            </a:r>
          </a:p>
          <a:p>
            <a:pPr eaLnBrk="1" hangingPunct="1"/>
            <a:r>
              <a:rPr lang="ru-RU" sz="2400" b="1" smtClean="0">
                <a:solidFill>
                  <a:schemeClr val="accent1"/>
                </a:solidFill>
                <a:latin typeface="Times New Roman" pitchFamily="18" charset="0"/>
              </a:rPr>
              <a:t>№3. </a:t>
            </a:r>
            <a:r>
              <a:rPr lang="ru-RU" sz="240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Отец с курчавыми волосами (доминантный признак) и без веснушек и мать с прямыми волосами и с веснушками доминантный признак) имеют троих детей. Все дети имеют веснушки и курчавые волосы. Каковы генотипы родителей и детей?</a:t>
            </a:r>
            <a:endParaRPr lang="ru-RU" sz="2400" b="1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107</TotalTime>
  <Words>560</Words>
  <Application>Microsoft Office PowerPoint</Application>
  <PresentationFormat>Экран (4:3)</PresentationFormat>
  <Paragraphs>68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Calibri</vt:lpstr>
      <vt:lpstr>Constantia</vt:lpstr>
      <vt:lpstr>Wingdings 2</vt:lpstr>
      <vt:lpstr>Times New Roman</vt:lpstr>
      <vt:lpstr>Поток</vt:lpstr>
      <vt:lpstr>Поток</vt:lpstr>
      <vt:lpstr>Поток</vt:lpstr>
      <vt:lpstr>Поток</vt:lpstr>
      <vt:lpstr>Слайд 1</vt:lpstr>
      <vt:lpstr> Цель:</vt:lpstr>
      <vt:lpstr>Задачи:</vt:lpstr>
      <vt:lpstr>Беседа по вопросам:</vt:lpstr>
      <vt:lpstr>Первый закон Менделя.</vt:lpstr>
      <vt:lpstr>Схема скрещивания</vt:lpstr>
      <vt:lpstr>Слайд 7</vt:lpstr>
      <vt:lpstr>Закон единообразия первого поколения</vt:lpstr>
      <vt:lpstr>Слайд 9</vt:lpstr>
      <vt:lpstr>Второй закон Менделя:</vt:lpstr>
      <vt:lpstr>Закон чистоты гамет.</vt:lpstr>
      <vt:lpstr>Обозначения:</vt:lpstr>
      <vt:lpstr>Закон независимого расщепления признаков:</vt:lpstr>
      <vt:lpstr>Закон независимого комбинирования признаков:</vt:lpstr>
      <vt:lpstr>Домашнее задание</vt:lpstr>
      <vt:lpstr>Задачи: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Законы Грегора Менделя</dc:title>
  <dc:creator>teacher</dc:creator>
  <cp:lastModifiedBy>User</cp:lastModifiedBy>
  <cp:revision>11</cp:revision>
  <dcterms:created xsi:type="dcterms:W3CDTF">2017-02-06T07:05:39Z</dcterms:created>
  <dcterms:modified xsi:type="dcterms:W3CDTF">2017-02-06T19:01:08Z</dcterms:modified>
</cp:coreProperties>
</file>